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1"/>
  </p:notesMasterIdLst>
  <p:sldIdLst>
    <p:sldId id="256" r:id="rId2"/>
    <p:sldId id="417" r:id="rId3"/>
    <p:sldId id="418" r:id="rId4"/>
    <p:sldId id="419" r:id="rId5"/>
    <p:sldId id="422" r:id="rId6"/>
    <p:sldId id="423" r:id="rId7"/>
    <p:sldId id="424" r:id="rId8"/>
    <p:sldId id="425" r:id="rId9"/>
    <p:sldId id="393" r:id="rId10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/>
        <a:ea typeface="굴림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/>
        <a:ea typeface="굴림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/>
        <a:ea typeface="굴림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배찬민" initials="배" lastIdx="0" clrIdx="0"/>
  <p:cmAuthor id="2" name="한설 고" initials="한고" lastIdx="2" clrIdx="1">
    <p:extLst>
      <p:ext uri="{19B8F6BF-5375-455C-9EA6-DF929625EA0E}">
        <p15:presenceInfo xmlns:p15="http://schemas.microsoft.com/office/powerpoint/2012/main" userId="2892c982dbaa564d" providerId="Windows Live"/>
      </p:ext>
    </p:extLst>
  </p:cmAuthor>
  <p:cmAuthor id="3" name="CSLAB" initials="C" lastIdx="1" clrIdx="2">
    <p:extLst>
      <p:ext uri="{19B8F6BF-5375-455C-9EA6-DF929625EA0E}">
        <p15:presenceInfo xmlns:p15="http://schemas.microsoft.com/office/powerpoint/2012/main" userId="CS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DB7"/>
    <a:srgbClr val="1F4CA5"/>
    <a:srgbClr val="0000FF"/>
    <a:srgbClr val="00CC99"/>
    <a:srgbClr val="FFFF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5873" autoAdjust="0"/>
  </p:normalViewPr>
  <p:slideViewPr>
    <p:cSldViewPr>
      <p:cViewPr varScale="1">
        <p:scale>
          <a:sx n="155" d="100"/>
          <a:sy n="155" d="100"/>
        </p:scale>
        <p:origin x="2142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3138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350" cy="493247"/>
          </a:xfrm>
          <a:prstGeom prst="rect">
            <a:avLst/>
          </a:prstGeom>
        </p:spPr>
        <p:txBody>
          <a:bodyPr vert="horz" lIns="89264" tIns="44632" rIns="89264" bIns="4463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78" y="1"/>
            <a:ext cx="2945350" cy="493247"/>
          </a:xfrm>
          <a:prstGeom prst="rect">
            <a:avLst/>
          </a:prstGeom>
        </p:spPr>
        <p:txBody>
          <a:bodyPr vert="horz" lIns="89264" tIns="44632" rIns="89264" bIns="44632" rtlCol="0"/>
          <a:lstStyle>
            <a:lvl1pPr algn="r">
              <a:defRPr sz="1200"/>
            </a:lvl1pPr>
          </a:lstStyle>
          <a:p>
            <a:fld id="{57764B8E-7EC0-4B59-8DA5-E04CAE3DB5F2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264" tIns="44632" rIns="89264" bIns="4463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9" y="4690502"/>
            <a:ext cx="5438759" cy="4443878"/>
          </a:xfrm>
          <a:prstGeom prst="rect">
            <a:avLst/>
          </a:prstGeom>
        </p:spPr>
        <p:txBody>
          <a:bodyPr vert="horz" lIns="89264" tIns="44632" rIns="89264" bIns="4463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9453"/>
            <a:ext cx="2945350" cy="493247"/>
          </a:xfrm>
          <a:prstGeom prst="rect">
            <a:avLst/>
          </a:prstGeom>
        </p:spPr>
        <p:txBody>
          <a:bodyPr vert="horz" lIns="89264" tIns="44632" rIns="89264" bIns="4463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78" y="9379453"/>
            <a:ext cx="2945350" cy="493247"/>
          </a:xfrm>
          <a:prstGeom prst="rect">
            <a:avLst/>
          </a:prstGeom>
        </p:spPr>
        <p:txBody>
          <a:bodyPr vert="horz" lIns="89264" tIns="44632" rIns="89264" bIns="44632" rtlCol="0" anchor="b"/>
          <a:lstStyle>
            <a:lvl1pPr algn="r">
              <a:defRPr sz="1200"/>
            </a:lvl1pPr>
          </a:lstStyle>
          <a:p>
            <a:fld id="{420F09F9-D812-4758-8566-A65BCCCBD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 rot="5400000">
            <a:off x="-2432843" y="2432843"/>
            <a:ext cx="5334000" cy="468313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 rot="16200000">
            <a:off x="-1194593" y="1250156"/>
            <a:ext cx="2808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000" b="1" i="1" dirty="0">
                <a:solidFill>
                  <a:srgbClr val="000066"/>
                </a:solidFill>
              </a:rPr>
              <a:t>Computer System</a:t>
            </a:r>
            <a:r>
              <a:rPr lang="en-US" altLang="ko-KR" sz="2000" b="1" i="1" dirty="0">
                <a:solidFill>
                  <a:srgbClr val="0000FF"/>
                </a:solidFill>
              </a:rPr>
              <a:t>  </a:t>
            </a:r>
            <a:r>
              <a:rPr lang="en-US" altLang="ko-KR" sz="2000" b="1" i="1" dirty="0">
                <a:solidFill>
                  <a:schemeClr val="bg1"/>
                </a:solidFill>
              </a:rPr>
              <a:t>Lab.</a:t>
            </a: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 rot="16200000">
            <a:off x="-373062" y="5205413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000066"/>
                </a:solidFill>
              </a:rPr>
              <a:t>University</a:t>
            </a:r>
            <a:endParaRPr lang="en-US" altLang="ko-KR" sz="1600" b="1" i="1" dirty="0">
              <a:solidFill>
                <a:schemeClr val="bg1"/>
              </a:solidFill>
            </a:endParaRPr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5805488"/>
            <a:ext cx="381000" cy="923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512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1752600"/>
            <a:ext cx="7772400" cy="1981200"/>
          </a:xfrm>
        </p:spPr>
        <p:txBody>
          <a:bodyPr anchor="ctr" anchorCtr="1">
            <a:normAutofit/>
          </a:bodyPr>
          <a:lstStyle>
            <a:lvl1pPr algn="ctr">
              <a:defRPr/>
            </a:lvl1pPr>
          </a:lstStyle>
          <a:p>
            <a:r>
              <a:rPr lang="ko-KR" altLang="en-US" dirty="0"/>
              <a:t>세미나 제목</a:t>
            </a:r>
            <a:endParaRPr lang="en-US" altLang="ko-KR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dirty="0"/>
              <a:t>소속</a:t>
            </a:r>
            <a:r>
              <a:rPr lang="en-US" altLang="ko-KR" dirty="0"/>
              <a:t>/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이름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charset="-127"/>
              </a:defRPr>
            </a:lvl1pPr>
          </a:lstStyle>
          <a:p>
            <a:pPr>
              <a:defRPr/>
            </a:pPr>
            <a:fld id="{87A7431B-603E-467D-882E-3062B6363ECA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>
          <a:xfrm>
            <a:off x="838200" y="1676400"/>
            <a:ext cx="7772400" cy="76200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 dirty="0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>
          <a:xfrm>
            <a:off x="1116013" y="3548063"/>
            <a:ext cx="7272337" cy="87312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 dirty="0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 rot="16200000">
            <a:off x="-1194593" y="1250156"/>
            <a:ext cx="2808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000" b="1" i="1" dirty="0">
                <a:solidFill>
                  <a:srgbClr val="000066"/>
                </a:solidFill>
              </a:rPr>
              <a:t>Computer System</a:t>
            </a:r>
            <a:r>
              <a:rPr lang="en-US" altLang="ko-KR" sz="2000" b="1" i="1" dirty="0">
                <a:solidFill>
                  <a:srgbClr val="0000FF"/>
                </a:solidFill>
              </a:rPr>
              <a:t>  </a:t>
            </a:r>
            <a:r>
              <a:rPr lang="en-US" altLang="ko-KR" sz="2000" b="1" i="1" dirty="0">
                <a:solidFill>
                  <a:schemeClr val="bg1"/>
                </a:solidFill>
              </a:rPr>
              <a:t>Lab.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 rot="16200000">
            <a:off x="-373062" y="5205413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000066"/>
                </a:solidFill>
              </a:rPr>
              <a:t>University</a:t>
            </a:r>
            <a:endParaRPr lang="en-US" altLang="ko-KR" sz="1600" b="1" i="1" dirty="0">
              <a:solidFill>
                <a:schemeClr val="bg1"/>
              </a:solidFill>
            </a:endParaRPr>
          </a:p>
        </p:txBody>
      </p:sp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5805488"/>
            <a:ext cx="381000" cy="923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16" name="Rectangle 4"/>
          <p:cNvSpPr>
            <a:spLocks noChangeArrowheads="1"/>
          </p:cNvSpPr>
          <p:nvPr/>
        </p:nvSpPr>
        <p:spPr>
          <a:xfrm>
            <a:off x="838200" y="1676400"/>
            <a:ext cx="7772400" cy="76200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 dirty="0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>
          <a:xfrm>
            <a:off x="1116013" y="3548063"/>
            <a:ext cx="7272337" cy="87312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 dirty="0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 rot="16200000">
            <a:off x="-1194593" y="1250156"/>
            <a:ext cx="2808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000" b="1" i="1" dirty="0">
                <a:solidFill>
                  <a:srgbClr val="000066"/>
                </a:solidFill>
              </a:rPr>
              <a:t>Computer System</a:t>
            </a:r>
            <a:r>
              <a:rPr lang="en-US" altLang="ko-KR" sz="2000" b="1" i="1" dirty="0">
                <a:solidFill>
                  <a:srgbClr val="0000FF"/>
                </a:solidFill>
              </a:rPr>
              <a:t>  </a:t>
            </a:r>
            <a:r>
              <a:rPr lang="en-US" altLang="ko-KR" sz="2000" b="1" i="1" dirty="0">
                <a:solidFill>
                  <a:schemeClr val="bg1"/>
                </a:solidFill>
              </a:rPr>
              <a:t>Lab.</a:t>
            </a:r>
          </a:p>
        </p:txBody>
      </p:sp>
      <p:sp>
        <p:nvSpPr>
          <p:cNvPr id="19" name="Text Box 15"/>
          <p:cNvSpPr txBox="1">
            <a:spLocks noChangeArrowheads="1"/>
          </p:cNvSpPr>
          <p:nvPr userDrawn="1"/>
        </p:nvSpPr>
        <p:spPr bwMode="auto">
          <a:xfrm rot="16200000">
            <a:off x="-373062" y="5205413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b="1" i="1" dirty="0">
                <a:solidFill>
                  <a:srgbClr val="000066"/>
                </a:solidFill>
              </a:rPr>
              <a:t>University</a:t>
            </a:r>
            <a:endParaRPr lang="en-US" altLang="ko-KR" sz="1600" b="1" i="1" dirty="0">
              <a:solidFill>
                <a:schemeClr val="bg1"/>
              </a:solidFill>
            </a:endParaRPr>
          </a:p>
        </p:txBody>
      </p:sp>
      <p:pic>
        <p:nvPicPr>
          <p:cNvPr id="20" name="Picture 1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5805488"/>
            <a:ext cx="381000" cy="923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1" name="Rectangle 4"/>
          <p:cNvSpPr>
            <a:spLocks noChangeArrowheads="1"/>
          </p:cNvSpPr>
          <p:nvPr userDrawn="1"/>
        </p:nvSpPr>
        <p:spPr>
          <a:xfrm>
            <a:off x="838200" y="1676400"/>
            <a:ext cx="7772400" cy="76200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 dirty="0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22" name="Rectangle 5"/>
          <p:cNvSpPr>
            <a:spLocks noChangeArrowheads="1"/>
          </p:cNvSpPr>
          <p:nvPr userDrawn="1"/>
        </p:nvSpPr>
        <p:spPr>
          <a:xfrm>
            <a:off x="1116013" y="3548063"/>
            <a:ext cx="7272337" cy="87312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 dirty="0">
              <a:solidFill>
                <a:schemeClr val="accent2"/>
              </a:solidFill>
              <a:latin typeface="굴림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9588" y="188913"/>
            <a:ext cx="2033587" cy="6135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55650" y="188913"/>
            <a:ext cx="5951538" cy="6135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"/>
          <p:cNvSpPr>
            <a:spLocks noChangeArrowheads="1"/>
          </p:cNvSpPr>
          <p:nvPr/>
        </p:nvSpPr>
        <p:spPr bwMode="gray">
          <a:xfrm>
            <a:off x="804863" y="1484313"/>
            <a:ext cx="8088312" cy="4892675"/>
          </a:xfrm>
          <a:prstGeom prst="ellipse">
            <a:avLst/>
          </a:prstGeom>
          <a:gradFill rotWithShape="0">
            <a:gsLst>
              <a:gs pos="0">
                <a:srgbClr val="FFFF99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</p:spPr>
        <p:txBody>
          <a:bodyPr wrap="none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PE01962_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319213" y="3810000"/>
            <a:ext cx="2362200" cy="2241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gray">
          <a:xfrm>
            <a:off x="4643438" y="2468563"/>
            <a:ext cx="3961010" cy="2031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CC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/>
          </a:ln>
          <a:effectLst>
            <a:outerShdw dist="107763" dir="8100000" algn="ctr" rotWithShape="0">
              <a:srgbClr val="868686"/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Arial"/>
                <a:ea typeface="굴림"/>
              </a:rPr>
              <a:t>Please contact :</a:t>
            </a:r>
          </a:p>
          <a:p>
            <a:endParaRPr lang="en-US" altLang="ko-KR" sz="1800" b="1" dirty="0">
              <a:latin typeface="Arial"/>
              <a:ea typeface="굴림"/>
            </a:endParaRPr>
          </a:p>
          <a:p>
            <a:r>
              <a:rPr lang="ko-KR" altLang="en-US" sz="1800" b="1" dirty="0">
                <a:latin typeface="HY헤드라인M"/>
                <a:ea typeface="HY헤드라인M"/>
              </a:rPr>
              <a:t>김재진</a:t>
            </a:r>
            <a:endParaRPr lang="en-US" altLang="ko-KR" sz="1800" b="1" dirty="0">
              <a:latin typeface="HY헤드라인M"/>
              <a:ea typeface="HY헤드라인M"/>
            </a:endParaRPr>
          </a:p>
          <a:p>
            <a:r>
              <a:rPr lang="ko-KR" altLang="en-US" sz="1800" b="1" dirty="0">
                <a:latin typeface="HY헤드라인M"/>
                <a:ea typeface="HY헤드라인M"/>
              </a:rPr>
              <a:t>순천향대학교 컴퓨터학부</a:t>
            </a:r>
          </a:p>
          <a:p>
            <a:r>
              <a:rPr lang="ko-KR" altLang="en-US" sz="1800" b="1" dirty="0">
                <a:latin typeface="HY헤드라인M"/>
                <a:ea typeface="HY헤드라인M"/>
              </a:rPr>
              <a:t>멀티미디어관 </a:t>
            </a:r>
            <a:r>
              <a:rPr lang="en-US" altLang="ko-KR" sz="1800" b="1" dirty="0">
                <a:latin typeface="HY헤드라인M"/>
                <a:ea typeface="HY헤드라인M"/>
              </a:rPr>
              <a:t>M606</a:t>
            </a:r>
          </a:p>
          <a:p>
            <a:endParaRPr lang="en-US" altLang="ko-KR" sz="1800" b="1" dirty="0">
              <a:latin typeface="HY헤드라인M"/>
              <a:ea typeface="HY헤드라인M"/>
            </a:endParaRPr>
          </a:p>
          <a:p>
            <a:r>
              <a:rPr lang="en-US" altLang="ko-KR" sz="1800" b="1" dirty="0">
                <a:latin typeface="Arial"/>
                <a:ea typeface="굴림"/>
              </a:rPr>
              <a:t>Email : jaejin960729@gmail.com</a:t>
            </a:r>
            <a:endParaRPr lang="ko-KR" altLang="en-US" sz="1800" b="1" dirty="0">
              <a:latin typeface="Arial"/>
              <a:ea typeface="굴림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55576" y="116632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  <a:cs typeface="Times New Roman"/>
              </a:rPr>
              <a:t>Question?</a:t>
            </a:r>
            <a:endParaRPr lang="ko-KR" altLang="en-US" sz="4000" b="1" i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8675" y="1052513"/>
            <a:ext cx="3919538" cy="5272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00613" y="1052513"/>
            <a:ext cx="3919537" cy="5272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"/>
          <p:cNvSpPr>
            <a:spLocks noChangeArrowheads="1"/>
          </p:cNvSpPr>
          <p:nvPr/>
        </p:nvSpPr>
        <p:spPr bwMode="gray">
          <a:xfrm>
            <a:off x="804863" y="1484313"/>
            <a:ext cx="8088312" cy="4892675"/>
          </a:xfrm>
          <a:prstGeom prst="ellipse">
            <a:avLst/>
          </a:prstGeom>
          <a:gradFill rotWithShape="0">
            <a:gsLst>
              <a:gs pos="0">
                <a:srgbClr val="FFFF99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</p:spPr>
        <p:txBody>
          <a:bodyPr wrap="none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PE01962_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319213" y="3810000"/>
            <a:ext cx="2362200" cy="2241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gray">
          <a:xfrm>
            <a:off x="4643438" y="2468563"/>
            <a:ext cx="3961010" cy="2031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CC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/>
          </a:ln>
          <a:effectLst>
            <a:outerShdw dist="107763" dir="8100000" algn="ctr" rotWithShape="0">
              <a:srgbClr val="868686"/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Arial"/>
                <a:ea typeface="굴림"/>
              </a:rPr>
              <a:t>Please contact :</a:t>
            </a:r>
          </a:p>
          <a:p>
            <a:endParaRPr lang="en-US" altLang="ko-KR" sz="1800" b="1" dirty="0">
              <a:latin typeface="Arial"/>
              <a:ea typeface="굴림"/>
            </a:endParaRPr>
          </a:p>
          <a:p>
            <a:r>
              <a:rPr lang="ko-KR" altLang="en-US" sz="1800" b="1" dirty="0">
                <a:latin typeface="HY헤드라인M"/>
                <a:ea typeface="HY헤드라인M"/>
              </a:rPr>
              <a:t>김재진</a:t>
            </a:r>
            <a:endParaRPr lang="en-US" altLang="ko-KR" sz="1800" b="1" dirty="0">
              <a:latin typeface="HY헤드라인M"/>
              <a:ea typeface="HY헤드라인M"/>
            </a:endParaRPr>
          </a:p>
          <a:p>
            <a:r>
              <a:rPr lang="ko-KR" altLang="en-US" sz="1800" b="1" dirty="0">
                <a:latin typeface="HY헤드라인M"/>
                <a:ea typeface="HY헤드라인M"/>
              </a:rPr>
              <a:t>순천향대학교 컴퓨터학부</a:t>
            </a:r>
          </a:p>
          <a:p>
            <a:r>
              <a:rPr lang="ko-KR" altLang="en-US" sz="1800" b="1" dirty="0" err="1">
                <a:latin typeface="HY헤드라인M"/>
                <a:ea typeface="HY헤드라인M"/>
              </a:rPr>
              <a:t>멀티미디어관</a:t>
            </a:r>
            <a:r>
              <a:rPr lang="ko-KR" altLang="en-US" sz="1800" b="1" dirty="0">
                <a:latin typeface="HY헤드라인M"/>
                <a:ea typeface="HY헤드라인M"/>
              </a:rPr>
              <a:t> </a:t>
            </a:r>
            <a:r>
              <a:rPr lang="en-US" altLang="ko-KR" sz="1800" b="1" dirty="0">
                <a:latin typeface="HY헤드라인M"/>
                <a:ea typeface="HY헤드라인M"/>
              </a:rPr>
              <a:t>M606</a:t>
            </a:r>
          </a:p>
          <a:p>
            <a:endParaRPr lang="en-US" altLang="ko-KR" sz="1800" b="1" dirty="0">
              <a:latin typeface="HY헤드라인M"/>
              <a:ea typeface="HY헤드라인M"/>
            </a:endParaRPr>
          </a:p>
          <a:p>
            <a:r>
              <a:rPr lang="en-US" altLang="ko-KR" sz="1800" b="1" dirty="0">
                <a:latin typeface="Arial"/>
                <a:ea typeface="굴림"/>
              </a:rPr>
              <a:t>Email : jeajin960729@gmail.com</a:t>
            </a:r>
            <a:endParaRPr lang="ko-KR" altLang="en-US" sz="1800" b="1" dirty="0">
              <a:latin typeface="Arial"/>
              <a:ea typeface="굴림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16632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  <a:cs typeface="Times New Roman"/>
              </a:rPr>
              <a:t>Question?</a:t>
            </a:r>
            <a:endParaRPr lang="ko-KR" altLang="en-US" sz="4000" b="1" i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55576" y="116632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  <a:cs typeface="Times New Roman"/>
              </a:rPr>
              <a:t>Question?</a:t>
            </a:r>
            <a:endParaRPr lang="ko-KR" altLang="en-US" sz="4000" b="1" i="1" dirty="0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8137525" cy="6477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유형을 편집하려면 누르십시오</a:t>
            </a:r>
            <a:r>
              <a:rPr lang="en-US" altLang="ko-KR"/>
              <a:t>.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1052513"/>
            <a:ext cx="7991475" cy="527208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>
          <a:xfrm>
            <a:off x="684213" y="908050"/>
            <a:ext cx="8459787" cy="698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/>
          </a:ln>
          <a:effectLst/>
        </p:spPr>
        <p:txBody>
          <a:bodyPr wrap="none" anchor="ctr"/>
          <a:lstStyle/>
          <a:p>
            <a:pPr algn="ctr"/>
            <a:endParaRPr lang="ko-KR" altLang="en-US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>
          <a:xfrm>
            <a:off x="6988175" y="6477000"/>
            <a:ext cx="1905000" cy="3810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/>
          <a:lstStyle/>
          <a:p>
            <a:pPr algn="r"/>
            <a:fld id="{467224BF-58AA-4D3F-AC6F-AA05367478A1}" type="slidenum">
              <a:rPr lang="en-US" altLang="ko-KR" sz="1400"/>
              <a:pPr algn="r"/>
              <a:t>‹#›</a:t>
            </a:fld>
            <a:endParaRPr lang="en-US" altLang="ko-KR" sz="1400" dirty="0"/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>
          <a:xfrm rot="5400000">
            <a:off x="-2432843" y="2432843"/>
            <a:ext cx="5334000" cy="468313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/>
          </a:ln>
          <a:effectLst/>
        </p:spPr>
        <p:txBody>
          <a:bodyPr wrap="none" anchor="ctr"/>
          <a:lstStyle/>
          <a:p>
            <a:pPr algn="ctr"/>
            <a:endParaRPr lang="ko-KR" altLang="en-US" dirty="0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>
          <a:xfrm rot="16200000">
            <a:off x="-1194593" y="1250156"/>
            <a:ext cx="2808288" cy="3968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ko-KR" sz="2000" b="1" i="1" dirty="0">
                <a:solidFill>
                  <a:srgbClr val="000066"/>
                </a:solidFill>
              </a:rPr>
              <a:t>Computer System</a:t>
            </a:r>
            <a:r>
              <a:rPr lang="en-US" altLang="ko-KR" sz="2000" b="1" i="1" dirty="0">
                <a:solidFill>
                  <a:srgbClr val="0000FF"/>
                </a:solidFill>
              </a:rPr>
              <a:t>  </a:t>
            </a:r>
            <a:r>
              <a:rPr lang="en-US" altLang="ko-KR" sz="2000" b="1" i="1" dirty="0">
                <a:solidFill>
                  <a:schemeClr val="bg1"/>
                </a:solidFill>
              </a:rPr>
              <a:t>Lab.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>
          <a:xfrm rot="16200000">
            <a:off x="-373062" y="5205413"/>
            <a:ext cx="1295400" cy="3365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ko-KR" sz="1600" b="1" i="1" dirty="0">
                <a:solidFill>
                  <a:srgbClr val="000066"/>
                </a:solidFill>
              </a:rPr>
              <a:t>University</a:t>
            </a:r>
            <a:endParaRPr lang="en-US" altLang="ko-KR" sz="1600" b="1" i="1" dirty="0">
              <a:solidFill>
                <a:schemeClr val="bg1"/>
              </a:solidFill>
            </a:endParaRPr>
          </a:p>
        </p:txBody>
      </p:sp>
      <p:pic>
        <p:nvPicPr>
          <p:cNvPr id="1033" name="Picture 21"/>
          <p:cNvPicPr>
            <a:picLocks noChangeAspect="1" noChangeArrowheads="1"/>
          </p:cNvPicPr>
          <p:nvPr/>
        </p:nvPicPr>
        <p:blipFill rotWithShape="1">
          <a:blip r:embed="rId14" cstate="print"/>
          <a:srcRect/>
          <a:stretch>
            <a:fillRect/>
          </a:stretch>
        </p:blipFill>
        <p:spPr>
          <a:xfrm>
            <a:off x="34925" y="5805488"/>
            <a:ext cx="381000" cy="923925"/>
          </a:xfrm>
          <a:prstGeom prst="rect">
            <a:avLst/>
          </a:prstGeom>
          <a:noFill/>
          <a:ln w="28575" algn="ctr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45" r:id="rId1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"/>
        <a:buChar char="u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SzPct val="110000"/>
        <a:buFont typeface="Wingdings"/>
        <a:buChar char="ü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Wingdings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i="0" dirty="0"/>
              <a:t>강화학습</a:t>
            </a:r>
            <a:r>
              <a:rPr lang="en-US" altLang="ko-KR" i="0" dirty="0"/>
              <a:t> </a:t>
            </a:r>
            <a:r>
              <a:rPr lang="ko-KR" altLang="en-US" i="0" dirty="0"/>
              <a:t>기초</a:t>
            </a:r>
            <a:endParaRPr lang="en-US" altLang="ko-KR" i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순천향대학교</a:t>
            </a:r>
            <a:endParaRPr lang="en-US" altLang="ko-KR" dirty="0"/>
          </a:p>
          <a:p>
            <a:r>
              <a:rPr lang="ko-KR" altLang="en-US" dirty="0"/>
              <a:t>컴퓨터시스템연구실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김재진</a:t>
            </a:r>
            <a:endParaRPr lang="en-US" altLang="ko-KR" dirty="0"/>
          </a:p>
          <a:p>
            <a:r>
              <a:rPr lang="en-US" altLang="ko-KR" dirty="0"/>
              <a:t>21.01.19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063FBC20-3C53-4941-ADB7-417BAED2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700809"/>
            <a:ext cx="7200801" cy="48095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71F4DB-13CD-47C3-B2A8-AE9E160A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4"/>
            <a:ext cx="7488758" cy="648296"/>
          </a:xfrm>
        </p:spPr>
        <p:txBody>
          <a:bodyPr>
            <a:normAutofit/>
          </a:bodyPr>
          <a:lstStyle/>
          <a:p>
            <a:r>
              <a:rPr lang="ko-KR" altLang="en-US" dirty="0"/>
              <a:t>강화학습 배경과 기초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0" dirty="0"/>
              <a:t>강화학습</a:t>
            </a:r>
            <a:r>
              <a:rPr lang="en-US" altLang="ko-KR" i="0" dirty="0"/>
              <a:t> </a:t>
            </a:r>
            <a:r>
              <a:rPr lang="ko-KR" altLang="en-US" i="0" dirty="0"/>
              <a:t>기초</a:t>
            </a:r>
            <a:endParaRPr lang="en-US" altLang="ko-KR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21040B-9682-4292-99E8-15C47440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595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EAA28FE-5946-4C5D-8860-1310A730E32C}"/>
              </a:ext>
            </a:extLst>
          </p:cNvPr>
          <p:cNvSpPr txBox="1">
            <a:spLocks/>
          </p:cNvSpPr>
          <p:nvPr/>
        </p:nvSpPr>
        <p:spPr>
          <a:xfrm>
            <a:off x="683643" y="1805556"/>
            <a:ext cx="6768677" cy="49536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/>
              <a:buChar char="u"/>
              <a:defRPr kumimoji="1"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110000"/>
              <a:buFont typeface="Wingdings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강화학습 예시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행동심리학의 강화이론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1314450" lvl="4"/>
            <a:r>
              <a:rPr lang="ko-KR" altLang="en-US" sz="11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스키너의 쥐 실험</a:t>
            </a:r>
            <a:endParaRPr lang="en-US" altLang="ko-KR" sz="11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56D445-55A8-4803-BE6A-9089F19E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94" y="2202732"/>
            <a:ext cx="2689952" cy="172819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ED22E-1D75-477C-A1D8-02D800A0F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0" t="7407" r="4809" b="3704"/>
          <a:stretch/>
        </p:blipFill>
        <p:spPr>
          <a:xfrm>
            <a:off x="4673956" y="2248550"/>
            <a:ext cx="2736305" cy="17281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A9F1CF-E0CA-4289-9C0B-1CC253655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0" t="7407" r="4809" b="3704"/>
          <a:stretch/>
        </p:blipFill>
        <p:spPr>
          <a:xfrm>
            <a:off x="4673956" y="2202732"/>
            <a:ext cx="2736305" cy="172819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5F345D-0B81-41E9-973C-32B2C958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125" y="4303765"/>
            <a:ext cx="2393749" cy="189513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0063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063FBC20-3C53-4941-ADB7-417BAED2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700809"/>
            <a:ext cx="7200801" cy="48095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71F4DB-13CD-47C3-B2A8-AE9E160A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4"/>
            <a:ext cx="7488758" cy="648296"/>
          </a:xfrm>
        </p:spPr>
        <p:txBody>
          <a:bodyPr>
            <a:normAutofit/>
          </a:bodyPr>
          <a:lstStyle/>
          <a:p>
            <a:r>
              <a:rPr lang="ko-KR" altLang="en-US" dirty="0"/>
              <a:t>기본이론과 고전 강화학습 이론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0" dirty="0"/>
              <a:t>강화학습</a:t>
            </a:r>
            <a:r>
              <a:rPr lang="en-US" altLang="ko-KR" i="0" dirty="0"/>
              <a:t> </a:t>
            </a:r>
            <a:r>
              <a:rPr lang="ko-KR" altLang="en-US" i="0" dirty="0"/>
              <a:t>기초</a:t>
            </a:r>
            <a:endParaRPr lang="en-US" altLang="ko-KR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21040B-9682-4292-99E8-15C47440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595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EAA28FE-5946-4C5D-8860-1310A730E32C}"/>
              </a:ext>
            </a:extLst>
          </p:cNvPr>
          <p:cNvSpPr txBox="1">
            <a:spLocks/>
          </p:cNvSpPr>
          <p:nvPr/>
        </p:nvSpPr>
        <p:spPr>
          <a:xfrm>
            <a:off x="683643" y="1805556"/>
            <a:ext cx="6768677" cy="49536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/>
              <a:buChar char="u"/>
              <a:defRPr kumimoji="1"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110000"/>
              <a:buFont typeface="Wingdings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강화학습은 결정을 순차적으로 내려야 하는 문제에 적용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알고리즘의 흐름도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916D3DD-B521-4671-AE9D-04ADF782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961666"/>
            <a:ext cx="2441994" cy="213162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1489EB-72ED-4E64-9EE3-A6F1977F2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32"/>
          <a:stretch/>
        </p:blipFill>
        <p:spPr>
          <a:xfrm>
            <a:off x="1619672" y="2134065"/>
            <a:ext cx="2416325" cy="135208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244643-F776-4B25-A689-A81409FDF8E1}"/>
              </a:ext>
            </a:extLst>
          </p:cNvPr>
          <p:cNvSpPr txBox="1"/>
          <p:nvPr/>
        </p:nvSpPr>
        <p:spPr>
          <a:xfrm>
            <a:off x="4108005" y="3056061"/>
            <a:ext cx="3416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이러한 순차적 행동 결정 문제의 해결책은 강화학습</a:t>
            </a:r>
            <a:r>
              <a:rPr lang="en-US" altLang="ko-KR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다이나믹 프로그래밍</a:t>
            </a:r>
            <a:r>
              <a:rPr lang="en-US" altLang="ko-KR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진화 알고리즘 등이 있다</a:t>
            </a:r>
            <a:r>
              <a:rPr lang="en-US" altLang="ko-KR" sz="11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1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06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063FBC20-3C53-4941-ADB7-417BAED2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700809"/>
            <a:ext cx="7200801" cy="48095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71F4DB-13CD-47C3-B2A8-AE9E160A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4"/>
            <a:ext cx="7488758" cy="648296"/>
          </a:xfrm>
        </p:spPr>
        <p:txBody>
          <a:bodyPr>
            <a:normAutofit/>
          </a:bodyPr>
          <a:lstStyle/>
          <a:p>
            <a:r>
              <a:rPr lang="ko-KR" altLang="en-US"/>
              <a:t>학습을 위해 필요한 것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0" dirty="0"/>
              <a:t>강화학습</a:t>
            </a:r>
            <a:r>
              <a:rPr lang="en-US" altLang="ko-KR" i="0" dirty="0"/>
              <a:t> </a:t>
            </a:r>
            <a:r>
              <a:rPr lang="ko-KR" altLang="en-US" i="0" dirty="0"/>
              <a:t>기초</a:t>
            </a:r>
            <a:endParaRPr lang="en-US" altLang="ko-KR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21040B-9682-4292-99E8-15C47440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595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EAA28FE-5946-4C5D-8860-1310A730E32C}"/>
              </a:ext>
            </a:extLst>
          </p:cNvPr>
          <p:cNvSpPr txBox="1">
            <a:spLocks/>
          </p:cNvSpPr>
          <p:nvPr/>
        </p:nvSpPr>
        <p:spPr>
          <a:xfrm>
            <a:off x="683643" y="1805556"/>
            <a:ext cx="6768677" cy="49536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/>
              <a:buChar char="u"/>
              <a:defRPr kumimoji="1"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110000"/>
              <a:buFont typeface="Wingdings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에이전트와 환경의 상호작용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A64A10-5986-4B7E-B6C5-9C36176A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245844"/>
            <a:ext cx="3482439" cy="184745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618997-843B-4434-A66A-52AB8870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53" y="4245844"/>
            <a:ext cx="3096344" cy="18474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ED511A-FEC4-476E-9AB5-3259BE80D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53"/>
          <a:stretch/>
        </p:blipFill>
        <p:spPr>
          <a:xfrm>
            <a:off x="1259632" y="2209016"/>
            <a:ext cx="5451665" cy="172926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50311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063FBC20-3C53-4941-ADB7-417BAED2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700809"/>
            <a:ext cx="7200801" cy="48095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71F4DB-13CD-47C3-B2A8-AE9E160A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4"/>
            <a:ext cx="7488758" cy="648296"/>
          </a:xfrm>
        </p:spPr>
        <p:txBody>
          <a:bodyPr>
            <a:normAutofit/>
          </a:bodyPr>
          <a:lstStyle/>
          <a:p>
            <a:r>
              <a:rPr lang="ko-KR" altLang="en-US" dirty="0"/>
              <a:t>보상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&amp;</a:t>
            </a:r>
            <a:r>
              <a:rPr lang="ko-KR" altLang="en-US" dirty="0"/>
              <a:t> 가치함수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0" dirty="0"/>
              <a:t>강화학습</a:t>
            </a:r>
            <a:r>
              <a:rPr lang="en-US" altLang="ko-KR" i="0" dirty="0"/>
              <a:t> </a:t>
            </a:r>
            <a:r>
              <a:rPr lang="ko-KR" altLang="en-US" i="0" dirty="0"/>
              <a:t>기초</a:t>
            </a:r>
            <a:endParaRPr lang="en-US" altLang="ko-KR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21040B-9682-4292-99E8-15C47440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595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EAA28FE-5946-4C5D-8860-1310A730E32C}"/>
              </a:ext>
            </a:extLst>
          </p:cNvPr>
          <p:cNvSpPr txBox="1">
            <a:spLocks/>
          </p:cNvSpPr>
          <p:nvPr/>
        </p:nvSpPr>
        <p:spPr>
          <a:xfrm>
            <a:off x="683643" y="1805556"/>
            <a:ext cx="7776789" cy="445713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/>
              <a:buChar char="u"/>
              <a:defRPr kumimoji="1"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110000"/>
              <a:buFont typeface="Wingdings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보상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환경으로 부터 받는 유일한 학습정보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1314450" lvl="4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1314450" lvl="4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가까운 보상일수록  더 큰 가치를 지니도록 감가율 개념 도입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628650" lvl="3" indent="0">
              <a:buNone/>
            </a:pP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가치함수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행동 판단의 기준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미래에 받을 것으로 기대하는 보상의 합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628650" lvl="3" indent="0">
              <a:buNone/>
            </a:pP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벨만 기대 방정식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정책을 고려한 가치함수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(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정책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모든 상태에서 에이전트의 행동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)</a:t>
            </a: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913A01-91F8-4753-8946-817459FE9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32856"/>
            <a:ext cx="4392488" cy="89948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7A0AF5-14ED-4ECA-B6F0-3784FA76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926088"/>
            <a:ext cx="4536504" cy="43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7837C7-FC41-4F0C-BDA7-4AB0AFA35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034903"/>
            <a:ext cx="3672408" cy="338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651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063FBC20-3C53-4941-ADB7-417BAED2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700809"/>
            <a:ext cx="7200801" cy="48095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71F4DB-13CD-47C3-B2A8-AE9E160A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4"/>
            <a:ext cx="7488758" cy="648296"/>
          </a:xfrm>
        </p:spPr>
        <p:txBody>
          <a:bodyPr>
            <a:normAutofit/>
          </a:bodyPr>
          <a:lstStyle/>
          <a:p>
            <a:r>
              <a:rPr lang="ko-KR" altLang="en-US" dirty="0"/>
              <a:t>정책</a:t>
            </a:r>
            <a:r>
              <a:rPr lang="ko-KR" altLang="en-US" baseline="30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baseline="30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policy</a:t>
            </a:r>
            <a:r>
              <a:rPr lang="ko-KR" altLang="en-US" baseline="30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&amp;</a:t>
            </a:r>
            <a:r>
              <a:rPr lang="ko-KR" altLang="en-US" dirty="0"/>
              <a:t> 큐함수 </a:t>
            </a:r>
            <a:r>
              <a:rPr lang="en-US" altLang="ko-KR" baseline="30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q-function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0" dirty="0"/>
              <a:t>강화학습</a:t>
            </a:r>
            <a:r>
              <a:rPr lang="en-US" altLang="ko-KR" i="0" dirty="0"/>
              <a:t> </a:t>
            </a:r>
            <a:r>
              <a:rPr lang="ko-KR" altLang="en-US" i="0" dirty="0"/>
              <a:t>기초</a:t>
            </a:r>
            <a:endParaRPr lang="en-US" altLang="ko-KR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21040B-9682-4292-99E8-15C47440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595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EAA28FE-5946-4C5D-8860-1310A730E32C}"/>
              </a:ext>
            </a:extLst>
          </p:cNvPr>
          <p:cNvSpPr txBox="1">
            <a:spLocks/>
          </p:cNvSpPr>
          <p:nvPr/>
        </p:nvSpPr>
        <p:spPr>
          <a:xfrm>
            <a:off x="683643" y="1805556"/>
            <a:ext cx="6768677" cy="49536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/>
              <a:buChar char="u"/>
              <a:defRPr kumimoji="1"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110000"/>
              <a:buFont typeface="Wingdings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정책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상태 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s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에서 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a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를 선택할 확률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큐함수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지금 상태에서 </a:t>
            </a:r>
            <a:r>
              <a:rPr lang="ko-KR" altLang="en-US" sz="1200" b="1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특정 행동 시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미래에 받을 것이라 기대하는 보상의 합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탐욕정책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큐함수가 가장 높은 행동 선택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628650" lvl="3" indent="0">
              <a:buNone/>
            </a:pP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EF4C6F-88C5-473E-B177-4DE3FDA6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32" y="3309540"/>
            <a:ext cx="4536504" cy="400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16562A-8097-42FC-BFDA-F00A3780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32" y="2143576"/>
            <a:ext cx="3131840" cy="34932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D3CA41-EDA8-4703-81E1-CFB10736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58" y="4358463"/>
            <a:ext cx="4062601" cy="34932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5044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063FBC20-3C53-4941-ADB7-417BAED2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700809"/>
            <a:ext cx="7200801" cy="48095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71F4DB-13CD-47C3-B2A8-AE9E160A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4"/>
            <a:ext cx="7488758" cy="648296"/>
          </a:xfrm>
        </p:spPr>
        <p:txBody>
          <a:bodyPr>
            <a:normAutofit/>
          </a:bodyPr>
          <a:lstStyle/>
          <a:p>
            <a:r>
              <a:rPr lang="ko-KR" altLang="en-US" dirty="0"/>
              <a:t>살사 </a:t>
            </a:r>
            <a:r>
              <a:rPr lang="en-US" altLang="ko-KR" baseline="30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SARSA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0" dirty="0"/>
              <a:t>강화학습</a:t>
            </a:r>
            <a:r>
              <a:rPr lang="en-US" altLang="ko-KR" i="0" dirty="0"/>
              <a:t> </a:t>
            </a:r>
            <a:r>
              <a:rPr lang="ko-KR" altLang="en-US" i="0" dirty="0"/>
              <a:t>기초</a:t>
            </a:r>
            <a:endParaRPr lang="en-US" altLang="ko-KR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21040B-9682-4292-99E8-15C47440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595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EAA28FE-5946-4C5D-8860-1310A730E32C}"/>
              </a:ext>
            </a:extLst>
          </p:cNvPr>
          <p:cNvSpPr txBox="1">
            <a:spLocks/>
          </p:cNvSpPr>
          <p:nvPr/>
        </p:nvSpPr>
        <p:spPr>
          <a:xfrm>
            <a:off x="683643" y="1805556"/>
            <a:ext cx="6768677" cy="49536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/>
              <a:buChar char="u"/>
              <a:defRPr kumimoji="1"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110000"/>
              <a:buFont typeface="Wingdings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벨만 기대 방적식을 큐함수 업데이트 식의 도입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한계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ξ –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탐욕정책과 온폴리시로 인해 가끔 정상적인 루트의 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Q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값이 낮아져 특정 구간에 대해 갇혀버릴 수 있다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.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  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1314450" lvl="4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628650" lvl="3" indent="0">
              <a:buNone/>
            </a:pP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463346-9D9D-4AEA-B51B-98A49A073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4"/>
          <a:stretch/>
        </p:blipFill>
        <p:spPr>
          <a:xfrm>
            <a:off x="1521644" y="2204864"/>
            <a:ext cx="3024336" cy="144743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F83786-23BC-4855-84B6-3FD58E6C0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50"/>
          <a:stretch/>
        </p:blipFill>
        <p:spPr>
          <a:xfrm>
            <a:off x="4696069" y="2204864"/>
            <a:ext cx="3116215" cy="53461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97B563-B9FC-4F50-802C-6E43ABEA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068" y="3135748"/>
            <a:ext cx="3116215" cy="5165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BAC99D-5112-4029-A52E-2219BB1D6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420" y="4480848"/>
            <a:ext cx="1817444" cy="189317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74606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063FBC20-3C53-4941-ADB7-417BAED2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700809"/>
            <a:ext cx="7200801" cy="48095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371F4DB-13CD-47C3-B2A8-AE9E160AC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052514"/>
            <a:ext cx="7488758" cy="648296"/>
          </a:xfrm>
        </p:spPr>
        <p:txBody>
          <a:bodyPr>
            <a:normAutofit/>
          </a:bodyPr>
          <a:lstStyle/>
          <a:p>
            <a:r>
              <a:rPr lang="ko-KR" altLang="en-US" dirty="0"/>
              <a:t>큐러닝 </a:t>
            </a:r>
            <a:r>
              <a:rPr lang="en-US" altLang="ko-KR" baseline="30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Q-Learning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0" dirty="0"/>
              <a:t>강화학습</a:t>
            </a:r>
            <a:r>
              <a:rPr lang="en-US" altLang="ko-KR" i="0" dirty="0"/>
              <a:t> </a:t>
            </a:r>
            <a:r>
              <a:rPr lang="ko-KR" altLang="en-US" i="0" dirty="0"/>
              <a:t>기초</a:t>
            </a:r>
            <a:endParaRPr lang="en-US" altLang="ko-KR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821040B-9682-4292-99E8-15C47440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5953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EAA28FE-5946-4C5D-8860-1310A730E32C}"/>
              </a:ext>
            </a:extLst>
          </p:cNvPr>
          <p:cNvSpPr txBox="1">
            <a:spLocks/>
          </p:cNvSpPr>
          <p:nvPr/>
        </p:nvSpPr>
        <p:spPr>
          <a:xfrm>
            <a:off x="683643" y="1805556"/>
            <a:ext cx="6768677" cy="49536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normAutofit/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/>
              <a:buChar char="u"/>
              <a:defRPr kumimoji="1"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110000"/>
              <a:buFont typeface="Wingdings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벨만 최적 방적식을 큐함수 업데이트 식의 도입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오프폴리시</a:t>
            </a:r>
            <a:r>
              <a:rPr lang="en-US" altLang="ko-KR" sz="1200" kern="0" baseline="3000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Off-Policy 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행동과 학습의 정책 분리</a:t>
            </a: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SARSA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의 한계 극복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벨만 최적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방적식을 도입 하면서 안 좋은 행동에 대해 업데이트 되지 않아 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SARSA</a:t>
            </a:r>
            <a:r>
              <a:rPr lang="ko-KR" altLang="en-US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와 같이 갇히지 않는다</a:t>
            </a:r>
            <a:r>
              <a:rPr lang="en-US" altLang="ko-KR" sz="1200" kern="0" dirty="0">
                <a:solidFill>
                  <a:srgbClr val="1A1A1A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.</a:t>
            </a: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628650" lvl="3" indent="0">
              <a:buNone/>
            </a:pPr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200" kern="0" dirty="0">
              <a:solidFill>
                <a:srgbClr val="1A1A1A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857250" lvl="3"/>
            <a:endParaRPr lang="en-US" altLang="ko-KR" sz="1400" kern="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97B563-B9FC-4F50-802C-6E43ABEA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068" y="3077686"/>
            <a:ext cx="3116215" cy="5165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142C19-7C0B-4E7B-A999-4699BF905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7"/>
          <a:stretch/>
        </p:blipFill>
        <p:spPr>
          <a:xfrm>
            <a:off x="1516604" y="2204863"/>
            <a:ext cx="3050356" cy="143582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DB7F31-2AFA-4B9C-9015-B5DB8A38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068" y="2204863"/>
            <a:ext cx="3116215" cy="43908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8907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7535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실사대비 보고자료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3399FF"/>
      </a:hlink>
      <a:folHlink>
        <a:srgbClr val="B2B2B2"/>
      </a:folHlink>
    </a:clrScheme>
    <a:fontScheme name="실사대비 보고자료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1" sz="24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Times New Roman"/>
            <a:ea typeface="굴림"/>
          </a:defRPr>
        </a:defPPr>
      </a:lstStyle>
    </a:spDef>
    <a:lnDef>
      <a:spPr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Times New Roman"/>
            <a:ea typeface="굴림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실사대비 보고자료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12745</TotalTime>
  <Words>214</Words>
  <Application>Microsoft Office PowerPoint</Application>
  <PresentationFormat>화면 슬라이드 쇼(4:3)</PresentationFormat>
  <Paragraphs>185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HY헤드라인M</vt:lpstr>
      <vt:lpstr>굴림</vt:lpstr>
      <vt:lpstr>맑은 고딕</vt:lpstr>
      <vt:lpstr>맑은 고딕 Semilight</vt:lpstr>
      <vt:lpstr>Arial</vt:lpstr>
      <vt:lpstr>Consolas</vt:lpstr>
      <vt:lpstr>Times New Roman</vt:lpstr>
      <vt:lpstr>Wingdings</vt:lpstr>
      <vt:lpstr>Default Theme</vt:lpstr>
      <vt:lpstr>강화학습 기초</vt:lpstr>
      <vt:lpstr>강화학습 기초</vt:lpstr>
      <vt:lpstr>강화학습 기초</vt:lpstr>
      <vt:lpstr>강화학습 기초</vt:lpstr>
      <vt:lpstr>강화학습 기초</vt:lpstr>
      <vt:lpstr>강화학습 기초</vt:lpstr>
      <vt:lpstr>강화학습 기초</vt:lpstr>
      <vt:lpstr>강화학습 기초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 세미나 #8 -sMap-</dc:title>
  <dc:creator>Nineking</dc:creator>
  <cp:lastModifiedBy>김재진</cp:lastModifiedBy>
  <cp:revision>564</cp:revision>
  <cp:lastPrinted>2016-11-01T07:29:09Z</cp:lastPrinted>
  <dcterms:created xsi:type="dcterms:W3CDTF">2013-09-09T21:16:08Z</dcterms:created>
  <dcterms:modified xsi:type="dcterms:W3CDTF">2021-01-19T05:20:02Z</dcterms:modified>
</cp:coreProperties>
</file>